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8" r:id="rId3"/>
    <p:sldId id="345" r:id="rId4"/>
    <p:sldId id="346" r:id="rId5"/>
    <p:sldId id="329" r:id="rId6"/>
    <p:sldId id="330" r:id="rId7"/>
    <p:sldId id="331" r:id="rId8"/>
    <p:sldId id="267" r:id="rId9"/>
    <p:sldId id="307" r:id="rId10"/>
    <p:sldId id="314" r:id="rId11"/>
    <p:sldId id="322" r:id="rId12"/>
    <p:sldId id="348" r:id="rId13"/>
    <p:sldId id="333" r:id="rId14"/>
    <p:sldId id="266" r:id="rId15"/>
    <p:sldId id="313" r:id="rId16"/>
    <p:sldId id="308" r:id="rId17"/>
    <p:sldId id="279" r:id="rId18"/>
    <p:sldId id="272" r:id="rId19"/>
    <p:sldId id="335" r:id="rId20"/>
    <p:sldId id="336" r:id="rId21"/>
    <p:sldId id="347" r:id="rId22"/>
    <p:sldId id="271" r:id="rId2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3"/>
    <p:restoredTop sz="94751"/>
  </p:normalViewPr>
  <p:slideViewPr>
    <p:cSldViewPr>
      <p:cViewPr varScale="1">
        <p:scale>
          <a:sx n="65" d="100"/>
          <a:sy n="65" d="100"/>
        </p:scale>
        <p:origin x="272" y="6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Romero Bernal" userId="d29dba75d7369b69" providerId="LiveId" clId="{06E6C3CC-26FD-5E68-B402-655CE2F8189A}"/>
    <pc:docChg chg="undo custSel addSld delSld modSld sldOrd">
      <pc:chgData name="Daniel Felipe Romero Bernal" userId="d29dba75d7369b69" providerId="LiveId" clId="{06E6C3CC-26FD-5E68-B402-655CE2F8189A}" dt="2025-11-05T02:07:52.158" v="5060" actId="20577"/>
      <pc:docMkLst>
        <pc:docMk/>
      </pc:docMkLst>
      <pc:sldChg chg="delSp modSp add del mod ord">
        <pc:chgData name="Daniel Felipe Romero Bernal" userId="d29dba75d7369b69" providerId="LiveId" clId="{06E6C3CC-26FD-5E68-B402-655CE2F8189A}" dt="2025-11-05T02:07:30.551" v="5048" actId="2696"/>
        <pc:sldMkLst>
          <pc:docMk/>
          <pc:sldMk cId="334211933" sldId="301"/>
        </pc:sldMkLst>
      </pc:sldChg>
      <pc:sldChg chg="addSp delSp modSp add mod ord">
        <pc:chgData name="Daniel Felipe Romero Bernal" userId="d29dba75d7369b69" providerId="LiveId" clId="{06E6C3CC-26FD-5E68-B402-655CE2F8189A}" dt="2025-11-05T02:07:40.354" v="5051" actId="20577"/>
        <pc:sldMkLst>
          <pc:docMk/>
          <pc:sldMk cId="3453142212" sldId="314"/>
        </pc:sldMkLst>
        <pc:graphicFrameChg chg="add mod modGraphic">
          <ac:chgData name="Daniel Felipe Romero Bernal" userId="d29dba75d7369b69" providerId="LiveId" clId="{06E6C3CC-26FD-5E68-B402-655CE2F8189A}" dt="2025-11-05T02:07:40.354" v="5051" actId="20577"/>
          <ac:graphicFrameMkLst>
            <pc:docMk/>
            <pc:sldMk cId="3453142212" sldId="314"/>
            <ac:graphicFrameMk id="6" creationId="{D1EFED0A-883D-8E59-0F59-39180B9BF2BC}"/>
          </ac:graphicFrameMkLst>
        </pc:graphicFrameChg>
      </pc:sldChg>
      <pc:sldChg chg="modSp mod">
        <pc:chgData name="Daniel Felipe Romero Bernal" userId="d29dba75d7369b69" providerId="LiveId" clId="{06E6C3CC-26FD-5E68-B402-655CE2F8189A}" dt="2025-11-05T02:07:46.056" v="5054" actId="20577"/>
        <pc:sldMkLst>
          <pc:docMk/>
          <pc:sldMk cId="1761119711" sldId="322"/>
        </pc:sldMkLst>
        <pc:graphicFrameChg chg="modGraphic">
          <ac:chgData name="Daniel Felipe Romero Bernal" userId="d29dba75d7369b69" providerId="LiveId" clId="{06E6C3CC-26FD-5E68-B402-655CE2F8189A}" dt="2025-11-05T02:07:46.056" v="5054" actId="20577"/>
          <ac:graphicFrameMkLst>
            <pc:docMk/>
            <pc:sldMk cId="1761119711" sldId="322"/>
            <ac:graphicFrameMk id="9" creationId="{87060E1A-26B3-EC4D-C2EB-2DC29B3D43BD}"/>
          </ac:graphicFrameMkLst>
        </pc:graphicFrameChg>
      </pc:sldChg>
      <pc:sldChg chg="modSp mod">
        <pc:chgData name="Daniel Felipe Romero Bernal" userId="d29dba75d7369b69" providerId="LiveId" clId="{06E6C3CC-26FD-5E68-B402-655CE2F8189A}" dt="2025-11-05T02:07:52.158" v="5060" actId="20577"/>
        <pc:sldMkLst>
          <pc:docMk/>
          <pc:sldMk cId="2288570188" sldId="333"/>
        </pc:sldMkLst>
        <pc:graphicFrameChg chg="modGraphic">
          <ac:chgData name="Daniel Felipe Romero Bernal" userId="d29dba75d7369b69" providerId="LiveId" clId="{06E6C3CC-26FD-5E68-B402-655CE2F8189A}" dt="2025-11-05T02:07:52.158" v="5060" actId="20577"/>
          <ac:graphicFrameMkLst>
            <pc:docMk/>
            <pc:sldMk cId="2288570188" sldId="333"/>
            <ac:graphicFrameMk id="9" creationId="{365F4E6F-2611-2F3B-3311-410719A754E5}"/>
          </ac:graphicFrameMkLst>
        </pc:graphicFrameChg>
      </pc:sldChg>
      <pc:sldChg chg="modSp mod">
        <pc:chgData name="Daniel Felipe Romero Bernal" userId="d29dba75d7369b69" providerId="LiveId" clId="{06E6C3CC-26FD-5E68-B402-655CE2F8189A}" dt="2025-11-05T02:07:48.949" v="5057" actId="20577"/>
        <pc:sldMkLst>
          <pc:docMk/>
          <pc:sldMk cId="937121904" sldId="348"/>
        </pc:sldMkLst>
        <pc:graphicFrameChg chg="modGraphic">
          <ac:chgData name="Daniel Felipe Romero Bernal" userId="d29dba75d7369b69" providerId="LiveId" clId="{06E6C3CC-26FD-5E68-B402-655CE2F8189A}" dt="2025-11-05T02:07:48.949" v="5057" actId="20577"/>
          <ac:graphicFrameMkLst>
            <pc:docMk/>
            <pc:sldMk cId="937121904" sldId="348"/>
            <ac:graphicFrameMk id="4" creationId="{5D01DB5E-5323-C89E-426F-054F0AB7ED2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89561A-75C5-A438-9BB0-84BEB3E26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86650" cy="1135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B2940-E47F-E285-A95F-0F8473646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7"/>
            <a:ext cx="20347521" cy="11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5D3CD9-9E57-2C2E-1EDA-73EB99715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84" y="0"/>
            <a:ext cx="13134616" cy="27451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3857B-7F5B-147A-E9FA-539F65C25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12" y="1158875"/>
            <a:ext cx="10218978" cy="96240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C4688C-435E-AA60-7F63-BBA53F1780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4951" y="0"/>
            <a:ext cx="14209394" cy="11308715"/>
          </a:xfrm>
          <a:custGeom>
            <a:avLst/>
            <a:gdLst/>
            <a:ahLst/>
            <a:cxnLst/>
            <a:rect l="l" t="t" r="r" b="b"/>
            <a:pathLst>
              <a:path w="14209394" h="11308715">
                <a:moveTo>
                  <a:pt x="14209148" y="0"/>
                </a:moveTo>
                <a:lnTo>
                  <a:pt x="0" y="0"/>
                </a:lnTo>
                <a:lnTo>
                  <a:pt x="0" y="11308556"/>
                </a:lnTo>
                <a:lnTo>
                  <a:pt x="14209148" y="11308556"/>
                </a:lnTo>
                <a:lnTo>
                  <a:pt x="14209148" y="0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930B7-9C38-5C2D-663B-E2625F67A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11308556" y="0"/>
                </a:moveTo>
                <a:lnTo>
                  <a:pt x="0" y="0"/>
                </a:lnTo>
                <a:lnTo>
                  <a:pt x="0" y="11308556"/>
                </a:lnTo>
                <a:lnTo>
                  <a:pt x="11308556" y="11308556"/>
                </a:lnTo>
                <a:lnTo>
                  <a:pt x="11308556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8F4E27-A30C-9E6F-A950-F3C285D35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5FBBFD-8B9D-A60D-32EE-0466FF9D066A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8C968B-6900-E09C-728E-6CF848948DE2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B4F45-D38D-274D-5546-722F82FC6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F2B4810-D27F-08E0-675B-A5D389A65BD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A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4F20A5-52F5-4DD4-9770-8E43C3C71DA3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3387D5-A49A-1FBF-34B1-4BE90F9FC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B181B7-B39F-29DC-B535-9E0FF177020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3C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405629-822C-F927-24BD-4A62DDF405D5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1B221-6367-4694-A4D3-D53A7B001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EF966DF-49B0-7B68-7000-BF5DF1EE111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042B35-C874-136A-B17C-304D839CDE28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070EC6-3944-52FF-4319-00DC2B30E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4DA55D-CD36-3DC2-26D0-8CF0B0D9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-23812"/>
            <a:ext cx="20099397" cy="1831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A436CE-D75D-AEE7-F474-1353DD223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D1988-090B-3CAF-D4B8-F1993D5745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806747"/>
            <a:ext cx="20104100" cy="5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282AB-9153-EE65-26F1-C86C95664868}"/>
              </a:ext>
            </a:extLst>
          </p:cNvPr>
          <p:cNvSpPr txBox="1"/>
          <p:nvPr/>
        </p:nvSpPr>
        <p:spPr>
          <a:xfrm>
            <a:off x="4756150" y="3902075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Data lake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60A2E-D9B1-9F44-BD0F-7DA63CF2C93D}"/>
              </a:ext>
            </a:extLst>
          </p:cNvPr>
          <p:cNvSpPr txBox="1"/>
          <p:nvPr/>
        </p:nvSpPr>
        <p:spPr>
          <a:xfrm>
            <a:off x="14647985" y="193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4884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50F99-DA1F-CA23-BAE4-543B9ABA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7E7C1CC-5983-819E-11C7-433C57B018D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Ingesta de datos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4" descr="AWS vs Azure vs Google Cloud - Difference Between Them">
            <a:extLst>
              <a:ext uri="{FF2B5EF4-FFF2-40B4-BE49-F238E27FC236}">
                <a16:creationId xmlns:a16="http://schemas.microsoft.com/office/drawing/2014/main" id="{9B13A2E3-4999-BF3E-B22A-4BEC6CE9B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329" r="2000" b="12026"/>
          <a:stretch>
            <a:fillRect/>
          </a:stretch>
        </p:blipFill>
        <p:spPr bwMode="auto">
          <a:xfrm>
            <a:off x="32528" y="8855075"/>
            <a:ext cx="6400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3CFBF-5A89-7C48-52CF-6D86C9C55008}"/>
              </a:ext>
            </a:extLst>
          </p:cNvPr>
          <p:cNvSpPr txBox="1"/>
          <p:nvPr/>
        </p:nvSpPr>
        <p:spPr>
          <a:xfrm>
            <a:off x="16910050" y="10375646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https://comparecloud.in/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EFED0A-883D-8E59-0F59-39180B9BF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28340"/>
              </p:ext>
            </p:extLst>
          </p:nvPr>
        </p:nvGraphicFramePr>
        <p:xfrm>
          <a:off x="1670050" y="3902075"/>
          <a:ext cx="16002000" cy="4648201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1750722419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23300704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412898507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1575913976"/>
                    </a:ext>
                  </a:extLst>
                </a:gridCol>
              </a:tblGrid>
              <a:tr h="40716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Glue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 Data Factory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Dataflow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800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0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0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018679"/>
                  </a:ext>
                </a:extLst>
              </a:tr>
              <a:tr h="53688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ETL gestionado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Orquestador de datos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de procesamiento unificado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A0B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D3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149624"/>
                  </a:ext>
                </a:extLst>
              </a:tr>
              <a:tr h="105575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Interfaz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Principal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Scripts auto-generados (Python/Scala) y Notebooks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Visual, arrastrar y soltar (Drag-and-Drop)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D3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Basado en código (Java/Python con Apache Beam)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C0D3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D3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D3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E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839685"/>
                  </a:ext>
                </a:extLst>
              </a:tr>
              <a:tr h="92603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Fortaleza Clave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Catálogo de Datos y ETL automatizado con Spark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Conectividad y Orquestación de flujos complejos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E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 unificado de Batch y Streaming (Apache Beam)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80CE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E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E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853440"/>
                  </a:ext>
                </a:extLst>
              </a:tr>
              <a:tr h="92603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Ideal Para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Construir un Data Lake en el ecosistema AWS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Integrar datos de fuentes muy diversas en Azure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Pipelines de alto rendimiento y baja latencia (IoT, Finanzas)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6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606217"/>
                  </a:ext>
                </a:extLst>
              </a:tr>
              <a:tr h="79632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 principal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Catalogación y Preparación (T) post-llegada.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Extracción y Carga (EL) desde múltiples fuentes.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Ingesta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Procesamiento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Streaming.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C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14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4009-A35F-FD8A-5F45-A477CBA1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17102FC8-4A41-C02A-3F3B-26446CFDA3BB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Catalogo de datos y gobierno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4" descr="AWS vs Azure vs Google Cloud - Difference Between Them">
            <a:extLst>
              <a:ext uri="{FF2B5EF4-FFF2-40B4-BE49-F238E27FC236}">
                <a16:creationId xmlns:a16="http://schemas.microsoft.com/office/drawing/2014/main" id="{0F017B5D-2FD6-32D3-FDF6-A1C249C1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329" r="2000" b="12026"/>
          <a:stretch>
            <a:fillRect/>
          </a:stretch>
        </p:blipFill>
        <p:spPr bwMode="auto">
          <a:xfrm>
            <a:off x="32528" y="8855075"/>
            <a:ext cx="6400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431DF-75E1-EEB1-8FFB-12BDB3181574}"/>
              </a:ext>
            </a:extLst>
          </p:cNvPr>
          <p:cNvSpPr txBox="1"/>
          <p:nvPr/>
        </p:nvSpPr>
        <p:spPr>
          <a:xfrm>
            <a:off x="16910050" y="10375646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https://comparecloud.in/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060E1A-26B3-EC4D-C2EB-2DC29B3D4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903727"/>
              </p:ext>
            </p:extLst>
          </p:nvPr>
        </p:nvGraphicFramePr>
        <p:xfrm>
          <a:off x="994846" y="3825876"/>
          <a:ext cx="17744004" cy="4648201"/>
        </p:xfrm>
        <a:graphic>
          <a:graphicData uri="http://schemas.openxmlformats.org/drawingml/2006/table">
            <a:tbl>
              <a:tblPr/>
              <a:tblGrid>
                <a:gridCol w="2351604">
                  <a:extLst>
                    <a:ext uri="{9D8B030D-6E8A-4147-A177-3AD203B41FA5}">
                      <a16:colId xmlns:a16="http://schemas.microsoft.com/office/drawing/2014/main" val="1085194808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941091254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3330014985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348824116"/>
                    </a:ext>
                  </a:extLst>
                </a:gridCol>
              </a:tblGrid>
              <a:tr h="58599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Glue Catalog + Lake Formation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Purview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Cloud Data Catalog +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Dataplex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235" marB="10235" anchor="b">
                    <a:lnL w="9525" cap="flat" cmpd="sng" algn="ctr">
                      <a:solidFill>
                        <a:srgbClr val="605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5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5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A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571460"/>
                  </a:ext>
                </a:extLst>
              </a:tr>
              <a:tr h="872366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 Principal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Gobernanza centralizada para el data lake en AWS.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de gobernanza unificada para toda la empresa.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A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Tejido de datos (Data Fabric) para organizar y gestionar activos.</a:t>
                      </a:r>
                    </a:p>
                  </a:txBody>
                  <a:tcPr marL="0" marR="0" marT="10235" marB="10235" anchor="b">
                    <a:lnL w="9525" cap="flat" cmpd="sng" algn="ctr">
                      <a:solidFill>
                        <a:srgbClr val="40A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A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A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485010"/>
                  </a:ext>
                </a:extLst>
              </a:tr>
              <a:tr h="77691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Alcance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Centrado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ecosistema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AWS.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nube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On-Premise.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Centrado en Google Cloud, con algunos conectores externos.</a:t>
                      </a:r>
                    </a:p>
                  </a:txBody>
                  <a:tcPr marL="0" marR="0" marT="10235" marB="10235" anchor="b">
                    <a:lnL w="9525" cap="flat" cmpd="sng" algn="ctr">
                      <a:solidFill>
                        <a:srgbClr val="80A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F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632362"/>
                  </a:ext>
                </a:extLst>
              </a:tr>
              <a:tr h="77691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Fortaleza Clave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 simplificada a nivel de columna/fila en S3.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Linaje de datos y conectividad con sistemas externos.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F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Gestión lógica de datos y calidad automatizada.</a:t>
                      </a:r>
                    </a:p>
                  </a:txBody>
                  <a:tcPr marL="0" marR="0" marT="10235" marB="10235" anchor="b">
                    <a:lnL w="9525" cap="flat" cmpd="sng" algn="ctr">
                      <a:solidFill>
                        <a:srgbClr val="20F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F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FB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115703"/>
                  </a:ext>
                </a:extLst>
              </a:tr>
              <a:tr h="163601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 Para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Empresas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construyen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lake de forma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nativa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AWS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necesitan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un control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granular y simple.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Grandes empresas con un patrimonio de datos híbrido y complejo que necesitan una visibilidad y cumplimiento centralizados.</a:t>
                      </a:r>
                    </a:p>
                  </a:txBody>
                  <a:tcPr marL="15353" marR="15353" marT="10235" marB="102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Empresas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GCP que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quieren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organizar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sus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forma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lógica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automatizar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calidad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simplificar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gestión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R="0" marT="10235" marB="10235" anchor="b">
                    <a:lnL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724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11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3F40-96F5-FFB3-8A89-DA5F4FE32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DCA984B-7807-EA85-DD11-F43039C5E97C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Motores de procesamiento y consulta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4" descr="AWS vs Azure vs Google Cloud - Difference Between Them">
            <a:extLst>
              <a:ext uri="{FF2B5EF4-FFF2-40B4-BE49-F238E27FC236}">
                <a16:creationId xmlns:a16="http://schemas.microsoft.com/office/drawing/2014/main" id="{F9CF833C-4ACA-4740-6CB8-6A78CE4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329" r="2000" b="12026"/>
          <a:stretch>
            <a:fillRect/>
          </a:stretch>
        </p:blipFill>
        <p:spPr bwMode="auto">
          <a:xfrm>
            <a:off x="32528" y="8855075"/>
            <a:ext cx="6400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E2892-4FAD-F65E-2F34-D9E9D9A72A18}"/>
              </a:ext>
            </a:extLst>
          </p:cNvPr>
          <p:cNvSpPr txBox="1"/>
          <p:nvPr/>
        </p:nvSpPr>
        <p:spPr>
          <a:xfrm>
            <a:off x="16910050" y="10375646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https://comparecloud.in/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1DB5E-5323-C89E-426F-054F0AB7E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52900"/>
              </p:ext>
            </p:extLst>
          </p:nvPr>
        </p:nvGraphicFramePr>
        <p:xfrm>
          <a:off x="1212850" y="3902075"/>
          <a:ext cx="17678400" cy="4648199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657034715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67537609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74136413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3323021894"/>
                    </a:ext>
                  </a:extLst>
                </a:gridCol>
              </a:tblGrid>
              <a:tr h="42102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EMR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 Databricks / Synapse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E1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Dataproc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907" marB="10907" anchor="b">
                    <a:lnL w="9525" cap="flat" cmpd="sng" algn="ctr">
                      <a:solidFill>
                        <a:srgbClr val="60E1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E1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1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835699"/>
                  </a:ext>
                </a:extLst>
              </a:tr>
              <a:tr h="82791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Enfoque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Principal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gestionada para ecosistemas OSS (Spark, Hadoop).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integrada y optimizada para análisis y IA.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rápido y económico para ejecutar clústeres OSS.</a:t>
                      </a:r>
                    </a:p>
                  </a:txBody>
                  <a:tcPr marL="0" marR="0" marT="10907" marB="10907" anchor="b">
                    <a:lnL w="9525" cap="flat" cmpd="sng" algn="ctr">
                      <a:solidFill>
                        <a:srgbClr val="E0E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6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F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65984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Experiencia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Clave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granular y flexibilidad.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Entorno colaborativo (Databricks) o estudio unificado (Synapse).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F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Velocidad de aprovisionamiento y eficiencia de costos.</a:t>
                      </a:r>
                    </a:p>
                  </a:txBody>
                  <a:tcPr marL="0" marR="0" marT="10907" marB="10907" anchor="b">
                    <a:lnL w="9525" cap="flat" cmpd="sng" algn="ctr">
                      <a:solidFill>
                        <a:srgbClr val="805F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F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F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4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641340"/>
                  </a:ext>
                </a:extLst>
              </a:tr>
              <a:tr h="9296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Fortaleza Clave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Flexibilidad para ejecutar una amplia variedad de frameworks OSS.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 optimizado y experiencia de usuario pulida.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Rapidez en la creación/destrucción de clústeres y costo.</a:t>
                      </a:r>
                    </a:p>
                  </a:txBody>
                  <a:tcPr marL="0" marR="0" marT="10907" marB="10907" anchor="b">
                    <a:lnL w="9525" cap="flat" cmpd="sng" algn="ctr">
                      <a:solidFill>
                        <a:srgbClr val="804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C2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8115"/>
                  </a:ext>
                </a:extLst>
              </a:tr>
              <a:tr h="153998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Ideal Para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Equipos que necesitan un control detallado sobre su entorno Hadoop/Spark de código abierto.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Empresas que buscan una plataforma de análisis unificada y de alto rendimiento, especialmente para IA/ML.</a:t>
                      </a:r>
                    </a:p>
                  </a:txBody>
                  <a:tcPr marL="16361" marR="16361" marT="10907" marB="1090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Trabajos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transitorios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buscan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 forma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rentable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rápida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ejecutar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cargas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trabajo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Spark.</a:t>
                      </a:r>
                    </a:p>
                  </a:txBody>
                  <a:tcPr marL="0" marR="0" marT="10907" marB="10907" anchor="b">
                    <a:lnL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95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315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12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51898-B334-0F0B-8865-6DB39430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5375820-09A2-3E59-C1B0-A697807A8E9D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Motores de procesamiento y consulta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4" descr="AWS vs Azure vs Google Cloud - Difference Between Them">
            <a:extLst>
              <a:ext uri="{FF2B5EF4-FFF2-40B4-BE49-F238E27FC236}">
                <a16:creationId xmlns:a16="http://schemas.microsoft.com/office/drawing/2014/main" id="{F7D48C91-2374-381C-EEC1-60090DACC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329" r="2000" b="12026"/>
          <a:stretch>
            <a:fillRect/>
          </a:stretch>
        </p:blipFill>
        <p:spPr bwMode="auto">
          <a:xfrm>
            <a:off x="32528" y="8855075"/>
            <a:ext cx="6400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ECA41-5EAA-4A94-6239-53CDA45A0FE2}"/>
              </a:ext>
            </a:extLst>
          </p:cNvPr>
          <p:cNvSpPr txBox="1"/>
          <p:nvPr/>
        </p:nvSpPr>
        <p:spPr>
          <a:xfrm>
            <a:off x="16910050" y="10375646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https://comparecloud.in/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5F4E6F-2611-2F3B-3311-410719A75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51566"/>
              </p:ext>
            </p:extLst>
          </p:nvPr>
        </p:nvGraphicFramePr>
        <p:xfrm>
          <a:off x="994847" y="3902075"/>
          <a:ext cx="17820205" cy="4883529"/>
        </p:xfrm>
        <a:graphic>
          <a:graphicData uri="http://schemas.openxmlformats.org/drawingml/2006/table">
            <a:tbl>
              <a:tblPr/>
              <a:tblGrid>
                <a:gridCol w="2351603">
                  <a:extLst>
                    <a:ext uri="{9D8B030D-6E8A-4147-A177-3AD203B41FA5}">
                      <a16:colId xmlns:a16="http://schemas.microsoft.com/office/drawing/2014/main" val="5615837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25844704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647583796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1186478551"/>
                    </a:ext>
                  </a:extLst>
                </a:gridCol>
                <a:gridCol w="3810002">
                  <a:extLst>
                    <a:ext uri="{9D8B030D-6E8A-4147-A177-3AD203B41FA5}">
                      <a16:colId xmlns:a16="http://schemas.microsoft.com/office/drawing/2014/main" val="3044169748"/>
                    </a:ext>
                  </a:extLst>
                </a:gridCol>
              </a:tblGrid>
              <a:tr h="55448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Athena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Presto / Trino (OSS)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 Synapse Serverless SQL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BigQuery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408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8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6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942422"/>
                  </a:ext>
                </a:extLst>
              </a:tr>
              <a:tr h="68845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de consulta serverless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de consulta OSS (autogestionado)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de consulta serverless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6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Warehouse serverless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0056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6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6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C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13534"/>
                  </a:ext>
                </a:extLst>
              </a:tr>
              <a:tr h="68845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Principal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Consultar datos donde residen (S3)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Consultar datos de múltiples fuentes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Consultar datos donde residen (ADLS)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C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Cargar datos para análisis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808C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C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C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842378"/>
                  </a:ext>
                </a:extLst>
              </a:tr>
              <a:tr h="82242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Precios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por TB escaneado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por infraestructura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por TB escaneado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por TB procesado o por capacidad (slots)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A0B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573446"/>
                  </a:ext>
                </a:extLst>
              </a:tr>
              <a:tr h="82242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Fortaleza Clave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Simplicidad y profunda integración con AWS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Federación de fuentes y flexibilidad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Integración con el ecosistema Synapse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3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 a escala masiva y consistencia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203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3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F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691740"/>
                  </a:ext>
                </a:extLst>
              </a:tr>
              <a:tr h="1224339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 Para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 ad-hoc y exploración del data lake en AWS.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Unificar el acceso SQL a sistemas de datos heterogéneos.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 exploratorio dentro de la plataforma Azure Synapse.</a:t>
                      </a:r>
                    </a:p>
                  </a:txBody>
                  <a:tcPr marL="20864" marR="20864" marT="13909" marB="1390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warehousing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empresarial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alto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R="0" marT="13909" marB="13909" anchor="b">
                    <a:lnL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2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001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57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9EABBB6-1BAA-092E-221B-0D659A80290B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03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7E5C9-FD7C-E228-E4EC-B645A7BA76D0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4F0EA90-1697-1ADA-F39A-44070E2890B5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5975249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Arquitecturas de referencia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216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B4EB-BA3D-D196-2174-FA2435D4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CD14A07-3E32-FFBC-D66C-010254C47B1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AWS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C0D0E0C-439A-00C6-CF1D-138C0DF65D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884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O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8239F0-67CA-B51C-D37D-A75025D7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66" y="4206875"/>
            <a:ext cx="13290968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08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2469-8DE4-E581-3E7C-AC0C7D4A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6B487B7-2D37-FA45-4FAA-0CCE1C8236E7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GCP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8194" name="Picture 2" descr="Data lakes in cloud with Kafka and Confluent | Google Cloud Blog">
            <a:extLst>
              <a:ext uri="{FF2B5EF4-FFF2-40B4-BE49-F238E27FC236}">
                <a16:creationId xmlns:a16="http://schemas.microsoft.com/office/drawing/2014/main" id="{4AC635B9-D471-0CCD-055B-F3BBA9CDF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t="17848" r="2157" b="6661"/>
          <a:stretch>
            <a:fillRect/>
          </a:stretch>
        </p:blipFill>
        <p:spPr bwMode="auto">
          <a:xfrm>
            <a:off x="1929329" y="3902075"/>
            <a:ext cx="16702642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8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423C6-6A82-7304-77C3-3A1D6107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B243856-057A-632E-527F-84F630BED2A5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66010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Azure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9218" name="Picture 2" descr="Building a Data Lake on Azure. How to use Azure Data Lake Storage Gen2 | by  Christianlauer | CodeX | Medium">
            <a:extLst>
              <a:ext uri="{FF2B5EF4-FFF2-40B4-BE49-F238E27FC236}">
                <a16:creationId xmlns:a16="http://schemas.microsoft.com/office/drawing/2014/main" id="{98E63A5A-5A52-D996-88DE-C0F5B80C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3663539"/>
            <a:ext cx="152400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433083-E826-2EF2-2C81-3C88D0C3499C}"/>
              </a:ext>
            </a:extLst>
          </p:cNvPr>
          <p:cNvSpPr/>
          <p:nvPr/>
        </p:nvSpPr>
        <p:spPr>
          <a:xfrm>
            <a:off x="9804400" y="5639750"/>
            <a:ext cx="1562100" cy="108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BF8B5E-13F7-B98A-1FF9-F41CFED2BD03}"/>
              </a:ext>
            </a:extLst>
          </p:cNvPr>
          <p:cNvSpPr/>
          <p:nvPr/>
        </p:nvSpPr>
        <p:spPr>
          <a:xfrm>
            <a:off x="9480550" y="8504712"/>
            <a:ext cx="1789795" cy="1081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0513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8779-F99E-1EE9-5646-49CB03A4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6EAC173-6215-A368-88F6-21E9A833F769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04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BE97245-6D25-C9A0-92FA-7316EA5958F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737CE7-CEA9-FB2F-7DEE-AD67CF9E7ED4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5899053" cy="22974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Formato de ficheros optimizados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84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60F4-D873-2AE0-1574-F35A75213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2AD246B9-5BC3-3444-0250-DC302E11F6A8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Limitaciones del formato tradicional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AD99A-E5EA-E802-F930-B5FC0073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7" y="5349875"/>
            <a:ext cx="6951113" cy="2148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C362B-D72A-94F3-FF8F-867187DA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233" y="4816475"/>
            <a:ext cx="4927600" cy="429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DDD9F-E3DA-C86A-0B60-CFF03908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06" y="3940175"/>
            <a:ext cx="60452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06CEC76-7E14-E052-E3E9-5807DA21E6A0}"/>
              </a:ext>
            </a:extLst>
          </p:cNvPr>
          <p:cNvSpPr txBox="1"/>
          <p:nvPr/>
        </p:nvSpPr>
        <p:spPr>
          <a:xfrm>
            <a:off x="2853326" y="2104470"/>
            <a:ext cx="4897120" cy="5282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500" spc="-25" dirty="0">
                <a:latin typeface="Arial"/>
                <a:cs typeface="Arial"/>
              </a:rPr>
              <a:t>0</a:t>
            </a:r>
            <a:r>
              <a:rPr lang="es-ES" sz="34500" spc="-25" dirty="0">
                <a:latin typeface="Arial"/>
                <a:cs typeface="Arial"/>
              </a:rPr>
              <a:t>1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4D586363-D89D-01A1-CAFC-309159F60409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112DC9C-7EA5-D72F-3D6B-F8F1D2C044F8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6813445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Fundamentos conceptuales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89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377A0-586E-E30E-CFF8-174B8C9C2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FFF468E7-D918-DC2F-24FC-5A76191C957C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Almacenamiento columnar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1266" name="Picture 2" descr="Understanding Apache Parquet: Efficient Columnar Data Format">
            <a:extLst>
              <a:ext uri="{FF2B5EF4-FFF2-40B4-BE49-F238E27FC236}">
                <a16:creationId xmlns:a16="http://schemas.microsoft.com/office/drawing/2014/main" id="{FA821A65-6FDB-D7B6-6D98-5E3D3A49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50" y="4169244"/>
            <a:ext cx="10105182" cy="40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nderstanding the Parquet file format">
            <a:extLst>
              <a:ext uri="{FF2B5EF4-FFF2-40B4-BE49-F238E27FC236}">
                <a16:creationId xmlns:a16="http://schemas.microsoft.com/office/drawing/2014/main" id="{DD2CF745-3553-E78B-3A70-7C8BB416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0" y="8474075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15C7-72A8-18B1-6BA8-40B165BB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50" y="8745694"/>
            <a:ext cx="3048000" cy="1168400"/>
          </a:xfrm>
          <a:prstGeom prst="rect">
            <a:avLst/>
          </a:prstGeom>
        </p:spPr>
      </p:pic>
      <p:pic>
        <p:nvPicPr>
          <p:cNvPr id="11272" name="Picture 8" descr="Estructura interna del archivo Parque.">
            <a:extLst>
              <a:ext uri="{FF2B5EF4-FFF2-40B4-BE49-F238E27FC236}">
                <a16:creationId xmlns:a16="http://schemas.microsoft.com/office/drawing/2014/main" id="{730BC7DC-594C-35C0-BFC2-78957F36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29" y="3658550"/>
            <a:ext cx="6503612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61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D23D-4BE6-7205-0548-750E7B9C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8C341150-21FC-E5E6-64F3-244AEBAA7E72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ORC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33CBFD3-6DA8-A930-F6E4-4FE4BCBC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50" y="3929861"/>
            <a:ext cx="6654800" cy="650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4FE6FF-1A29-D8BB-3D3D-EA69D9DD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161" y="8778875"/>
            <a:ext cx="3048000" cy="1168400"/>
          </a:xfrm>
          <a:prstGeom prst="rect">
            <a:avLst/>
          </a:prstGeom>
        </p:spPr>
      </p:pic>
      <p:pic>
        <p:nvPicPr>
          <p:cNvPr id="13316" name="Picture 4" descr="ORC column structure">
            <a:extLst>
              <a:ext uri="{FF2B5EF4-FFF2-40B4-BE49-F238E27FC236}">
                <a16:creationId xmlns:a16="http://schemas.microsoft.com/office/drawing/2014/main" id="{5857F58C-37E5-EB9E-EAAF-826AE2DD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3920854"/>
            <a:ext cx="6338082" cy="645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0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0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BD7A-7AF7-33DA-0108-47EECC89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E0936A6-5BC3-86D1-C8F9-ADEDDA517788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Cambio de paradigma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032353B-FF94-C5B9-8D5F-52A00240BE6A}"/>
              </a:ext>
            </a:extLst>
          </p:cNvPr>
          <p:cNvSpPr txBox="1"/>
          <p:nvPr/>
        </p:nvSpPr>
        <p:spPr>
          <a:xfrm>
            <a:off x="1013124" y="3949614"/>
            <a:ext cx="7057726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La </a:t>
            </a:r>
            <a:r>
              <a:rPr lang="en-US" sz="3600" dirty="0" err="1"/>
              <a:t>responsabilidad</a:t>
            </a:r>
            <a:r>
              <a:rPr lang="en-US" sz="3600" dirty="0"/>
              <a:t> no es central </a:t>
            </a:r>
            <a:r>
              <a:rPr lang="en-US" sz="3600" dirty="0" err="1"/>
              <a:t>sino</a:t>
            </a:r>
            <a:r>
              <a:rPr lang="en-US" sz="3600" dirty="0"/>
              <a:t> que se </a:t>
            </a:r>
            <a:r>
              <a:rPr lang="en-US" sz="3600" dirty="0" err="1"/>
              <a:t>traslada</a:t>
            </a:r>
            <a:r>
              <a:rPr lang="en-US" sz="3600" dirty="0"/>
              <a:t> al </a:t>
            </a:r>
            <a:r>
              <a:rPr lang="en-US" sz="3600" dirty="0" err="1"/>
              <a:t>consumidor</a:t>
            </a:r>
            <a:endParaRPr lang="en-US" sz="3600" dirty="0"/>
          </a:p>
        </p:txBody>
      </p:sp>
      <p:pic>
        <p:nvPicPr>
          <p:cNvPr id="1026" name="Picture 2" descr="hive] Schema on Read의 이해">
            <a:extLst>
              <a:ext uri="{FF2B5EF4-FFF2-40B4-BE49-F238E27FC236}">
                <a16:creationId xmlns:a16="http://schemas.microsoft.com/office/drawing/2014/main" id="{40302024-7761-B0B5-BC17-90D9A7299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071" y="3945649"/>
            <a:ext cx="10668000" cy="652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52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A7A4-CCB7-79F7-FB0C-8B7C8259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188AC6F-BB80-B6D3-89C1-4C5DCFA74A3E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Cambio de paradigma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5122" name="Picture 2" descr="Azure Synapse Analytics in Action: 7 Real-world Use Cases Explored | by Col  Jung | Generative AI">
            <a:extLst>
              <a:ext uri="{FF2B5EF4-FFF2-40B4-BE49-F238E27FC236}">
                <a16:creationId xmlns:a16="http://schemas.microsoft.com/office/drawing/2014/main" id="{94606D4D-9C40-4393-9648-8499211D8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6"/>
          <a:stretch>
            <a:fillRect/>
          </a:stretch>
        </p:blipFill>
        <p:spPr bwMode="auto">
          <a:xfrm>
            <a:off x="5327650" y="3646433"/>
            <a:ext cx="9447214" cy="70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76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3ADA-F834-DD20-AD5C-C280E5788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3F3FB664-0106-FBAA-C044-FA000FAB78AA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Anatomía de un </a:t>
            </a:r>
            <a:r>
              <a:rPr lang="es-CO" sz="4950" b="1" spc="-10" dirty="0" err="1">
                <a:latin typeface="Arial"/>
                <a:cs typeface="Arial"/>
              </a:rPr>
              <a:t>datalake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2A5A98B-51FC-21A6-1F88-13E02233CA44}"/>
              </a:ext>
            </a:extLst>
          </p:cNvPr>
          <p:cNvSpPr txBox="1"/>
          <p:nvPr/>
        </p:nvSpPr>
        <p:spPr>
          <a:xfrm>
            <a:off x="1013124" y="3949614"/>
            <a:ext cx="5533726" cy="33355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Un </a:t>
            </a:r>
            <a:r>
              <a:rPr lang="en-US" sz="3600" dirty="0" err="1"/>
              <a:t>repositorio</a:t>
            </a:r>
            <a:r>
              <a:rPr lang="en-US" sz="3600" dirty="0"/>
              <a:t> de </a:t>
            </a:r>
            <a:r>
              <a:rPr lang="en-US" sz="3600" dirty="0" err="1"/>
              <a:t>almacenamiento</a:t>
            </a:r>
            <a:r>
              <a:rPr lang="en-US" sz="3600" dirty="0"/>
              <a:t> </a:t>
            </a:r>
            <a:r>
              <a:rPr lang="en-US" sz="3600" dirty="0" err="1"/>
              <a:t>centralizado</a:t>
            </a:r>
            <a:r>
              <a:rPr lang="en-US" sz="3600" dirty="0"/>
              <a:t> y rentable para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, tanto </a:t>
            </a:r>
            <a:r>
              <a:rPr lang="en-US" sz="3600" dirty="0" err="1"/>
              <a:t>estructurados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no </a:t>
            </a:r>
            <a:r>
              <a:rPr lang="en-US" sz="3600" dirty="0" err="1"/>
              <a:t>estructurados</a:t>
            </a:r>
            <a:r>
              <a:rPr lang="en-US" sz="3600" dirty="0"/>
              <a:t>.</a:t>
            </a:r>
          </a:p>
        </p:txBody>
      </p:sp>
      <p:pic>
        <p:nvPicPr>
          <p:cNvPr id="2050" name="Picture 2" descr="What Is a Data Lake? Benefits, Uses &amp; Key Features">
            <a:extLst>
              <a:ext uri="{FF2B5EF4-FFF2-40B4-BE49-F238E27FC236}">
                <a16:creationId xmlns:a16="http://schemas.microsoft.com/office/drawing/2014/main" id="{68FFFB20-505D-C2D5-0AEB-8E67E0703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8298" r="2907" b="5090"/>
          <a:stretch>
            <a:fillRect/>
          </a:stretch>
        </p:blipFill>
        <p:spPr bwMode="auto">
          <a:xfrm>
            <a:off x="7127576" y="4283075"/>
            <a:ext cx="119634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1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CF59-7194-1C4E-E338-B5810192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C00BCD2-E6AC-F3B6-73BD-7019725D0436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Data </a:t>
            </a:r>
            <a:r>
              <a:rPr lang="es-CO" sz="4950" b="1" spc="-10" dirty="0" err="1">
                <a:latin typeface="Arial"/>
                <a:cs typeface="Arial"/>
              </a:rPr>
              <a:t>swamp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2933C54-49E2-7192-057A-27C1548A8361}"/>
              </a:ext>
            </a:extLst>
          </p:cNvPr>
          <p:cNvSpPr txBox="1"/>
          <p:nvPr/>
        </p:nvSpPr>
        <p:spPr>
          <a:xfrm>
            <a:off x="1013124" y="3949614"/>
            <a:ext cx="17268526" cy="33355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dirty="0"/>
              <a:t>Retos de un data lake</a:t>
            </a:r>
          </a:p>
          <a:p>
            <a:pPr rtl="0"/>
            <a:endParaRPr lang="en-US" sz="3600" dirty="0"/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sz="3600" dirty="0"/>
              <a:t>Falta de </a:t>
            </a:r>
            <a:r>
              <a:rPr lang="en-US" sz="3600" dirty="0" err="1"/>
              <a:t>gobierno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r>
              <a:rPr lang="en-US" sz="3600" dirty="0"/>
              <a:t>.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sz="3600" dirty="0" err="1"/>
              <a:t>Ausencia</a:t>
            </a:r>
            <a:r>
              <a:rPr lang="en-US" sz="3600" dirty="0"/>
              <a:t> de </a:t>
            </a:r>
            <a:r>
              <a:rPr lang="en-US" sz="3600" dirty="0" err="1"/>
              <a:t>metadatos</a:t>
            </a:r>
            <a:r>
              <a:rPr lang="en-US" sz="3600" dirty="0"/>
              <a:t> (</a:t>
            </a:r>
            <a:r>
              <a:rPr lang="en-US" sz="3600" dirty="0" err="1"/>
              <a:t>datos</a:t>
            </a:r>
            <a:r>
              <a:rPr lang="en-US" sz="3600" dirty="0"/>
              <a:t> sin </a:t>
            </a:r>
            <a:r>
              <a:rPr lang="en-US" sz="3600" dirty="0" err="1"/>
              <a:t>contexto</a:t>
            </a:r>
            <a:r>
              <a:rPr lang="en-US" sz="3600" dirty="0"/>
              <a:t>).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sz="3600" dirty="0" err="1"/>
              <a:t>Problemas</a:t>
            </a:r>
            <a:r>
              <a:rPr lang="en-US" sz="3600" dirty="0"/>
              <a:t> de </a:t>
            </a:r>
            <a:r>
              <a:rPr lang="en-US" sz="3600" dirty="0" err="1"/>
              <a:t>calidad</a:t>
            </a:r>
            <a:r>
              <a:rPr lang="en-US" sz="3600" dirty="0"/>
              <a:t> y </a:t>
            </a:r>
            <a:r>
              <a:rPr lang="en-US" sz="3600" dirty="0" err="1"/>
              <a:t>confiabilidad</a:t>
            </a:r>
            <a:r>
              <a:rPr lang="en-US" sz="3600" dirty="0"/>
              <a:t>.</a:t>
            </a:r>
          </a:p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sz="3600" dirty="0" err="1"/>
              <a:t>Seguridad</a:t>
            </a:r>
            <a:r>
              <a:rPr lang="en-US" sz="3600" dirty="0"/>
              <a:t> y control de </a:t>
            </a:r>
            <a:r>
              <a:rPr lang="en-US" sz="3600" dirty="0" err="1"/>
              <a:t>acceso</a:t>
            </a:r>
            <a:r>
              <a:rPr lang="en-US" sz="3600" dirty="0"/>
              <a:t> </a:t>
            </a:r>
            <a:r>
              <a:rPr lang="en-US" sz="3600" dirty="0" err="1"/>
              <a:t>complejos</a:t>
            </a:r>
            <a:r>
              <a:rPr lang="en-US" sz="3600" dirty="0"/>
              <a:t>.</a:t>
            </a:r>
          </a:p>
        </p:txBody>
      </p:sp>
      <p:pic>
        <p:nvPicPr>
          <p:cNvPr id="3074" name="Picture 2" descr="Data Lake vs. Data Swamp: A Commercial Comparison | Educational Posters  Infographics | IntuitionLabs">
            <a:extLst>
              <a:ext uri="{FF2B5EF4-FFF2-40B4-BE49-F238E27FC236}">
                <a16:creationId xmlns:a16="http://schemas.microsoft.com/office/drawing/2014/main" id="{904A34FF-5422-78F3-CA60-67D3C0828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0" t="17659" b="8226"/>
          <a:stretch>
            <a:fillRect/>
          </a:stretch>
        </p:blipFill>
        <p:spPr bwMode="auto">
          <a:xfrm>
            <a:off x="13862050" y="2884620"/>
            <a:ext cx="3176174" cy="706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4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51D71-8CB0-AA0F-FE3C-381250F9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xt analytics on AWS: implementing a data lake architecture with  OpenSearch | AWS Architecture Blog">
            <a:extLst>
              <a:ext uri="{FF2B5EF4-FFF2-40B4-BE49-F238E27FC236}">
                <a16:creationId xmlns:a16="http://schemas.microsoft.com/office/drawing/2014/main" id="{1846B24E-CDE5-9EA0-67AA-DF5986DC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3796652"/>
            <a:ext cx="14708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84CC95BE-9493-9151-F222-F07A2E671633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Casos de uso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8C9FC3F-BB8A-B043-D70A-210AD554DE80}"/>
              </a:ext>
            </a:extLst>
          </p:cNvPr>
          <p:cNvSpPr txBox="1"/>
          <p:nvPr/>
        </p:nvSpPr>
        <p:spPr>
          <a:xfrm>
            <a:off x="994846" y="10089113"/>
            <a:ext cx="347632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rtl="0"/>
            <a:r>
              <a:rPr lang="en-US" sz="3600" b="1" dirty="0"/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291212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2A4AF33-9455-1ABF-37EF-DFBB5306F302}"/>
              </a:ext>
            </a:extLst>
          </p:cNvPr>
          <p:cNvSpPr txBox="1"/>
          <p:nvPr/>
        </p:nvSpPr>
        <p:spPr>
          <a:xfrm>
            <a:off x="2853326" y="2104470"/>
            <a:ext cx="4897120" cy="53206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34500" spc="-25" dirty="0">
                <a:latin typeface="Arial"/>
                <a:cs typeface="Arial"/>
              </a:rPr>
              <a:t>02</a:t>
            </a:r>
            <a:endParaRPr sz="345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B1D367-75B3-1D5B-2D78-5E53B1B1A718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889306-95C3-BEA6-9C90-959D4C1A4C29}"/>
              </a:ext>
            </a:extLst>
          </p:cNvPr>
          <p:cNvSpPr txBox="1">
            <a:spLocks/>
          </p:cNvSpPr>
          <p:nvPr/>
        </p:nvSpPr>
        <p:spPr>
          <a:xfrm>
            <a:off x="8343994" y="3289548"/>
            <a:ext cx="7804054" cy="15356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Componentes de arquitecturas</a:t>
            </a:r>
            <a:endParaRPr lang="es-CO" sz="4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91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4CF1E-B47B-7C79-0E64-26835F3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1E39F34-056C-A4F0-E42D-8269F4C950C9}"/>
              </a:ext>
            </a:extLst>
          </p:cNvPr>
          <p:cNvSpPr txBox="1">
            <a:spLocks/>
          </p:cNvSpPr>
          <p:nvPr/>
        </p:nvSpPr>
        <p:spPr>
          <a:xfrm>
            <a:off x="994846" y="2884620"/>
            <a:ext cx="12867204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Almacenamiento de objetos</a:t>
            </a:r>
            <a:endParaRPr lang="es-CO" sz="4950" dirty="0">
              <a:latin typeface="Arial"/>
              <a:cs typeface="Arial"/>
            </a:endParaRPr>
          </a:p>
        </p:txBody>
      </p:sp>
      <p:pic>
        <p:nvPicPr>
          <p:cNvPr id="14340" name="Picture 4" descr="AWS vs Azure vs Google Cloud - Difference Between Them">
            <a:extLst>
              <a:ext uri="{FF2B5EF4-FFF2-40B4-BE49-F238E27FC236}">
                <a16:creationId xmlns:a16="http://schemas.microsoft.com/office/drawing/2014/main" id="{A42E7B5C-E306-6A3D-4173-878F504F5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329" r="2000" b="12026"/>
          <a:stretch>
            <a:fillRect/>
          </a:stretch>
        </p:blipFill>
        <p:spPr bwMode="auto">
          <a:xfrm>
            <a:off x="32528" y="8855075"/>
            <a:ext cx="6400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DAC323-E561-4512-03A8-B3ECFEC1C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35135"/>
              </p:ext>
            </p:extLst>
          </p:nvPr>
        </p:nvGraphicFramePr>
        <p:xfrm>
          <a:off x="1670050" y="3998502"/>
          <a:ext cx="15773400" cy="4399373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1754532254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1193879493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2127936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111921090"/>
                    </a:ext>
                  </a:extLst>
                </a:gridCol>
              </a:tblGrid>
              <a:tr h="7360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 S3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 Data Lake Storage (ADLS) Gen2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Cloud Storage (GCS)</a:t>
                      </a:r>
                    </a:p>
                  </a:txBody>
                  <a:tcPr marL="0" marR="0" marT="13583" marB="13583" anchor="b">
                    <a:lnL w="9525" cap="flat" cmpd="sng" algn="ctr">
                      <a:solidFill>
                        <a:srgbClr val="604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5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623318"/>
                  </a:ext>
                </a:extLst>
              </a:tr>
              <a:tr h="37632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Proveedor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Azure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Cloud Platform</a:t>
                      </a:r>
                    </a:p>
                  </a:txBody>
                  <a:tcPr marL="0" marR="0" marT="13583" marB="13583" anchor="b">
                    <a:lnL w="9525" cap="flat" cmpd="sng" algn="ctr">
                      <a:solidFill>
                        <a:srgbClr val="80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E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32654"/>
                  </a:ext>
                </a:extLst>
              </a:tr>
              <a:tr h="7360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Estructura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Plana (simula carpetas con prefijos)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Jerárquica (carpetas y archivos reales)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DE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Plana (simula carpetas con prefijos)</a:t>
                      </a:r>
                    </a:p>
                  </a:txBody>
                  <a:tcPr marL="0" marR="0" marT="13583" marB="13583" anchor="b">
                    <a:lnL w="9525" cap="flat" cmpd="sng" algn="ctr">
                      <a:solidFill>
                        <a:srgbClr val="40DE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DE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E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336811"/>
                  </a:ext>
                </a:extLst>
              </a:tr>
              <a:tr h="109568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Fortaleza Clave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Madurez, la más amplia compatibilidad y ecosistema.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Optimización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para cargas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trabajo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Big Data (Spark, Hadoop).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 y fuerte integración con BigQuery, IA/ML y Kubernetes.</a:t>
                      </a:r>
                    </a:p>
                  </a:txBody>
                  <a:tcPr marL="0" marR="0" marT="13583" marB="13583" anchor="b">
                    <a:lnL w="9525" cap="flat" cmpd="sng" algn="ctr">
                      <a:solidFill>
                        <a:srgbClr val="00D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2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074505"/>
                  </a:ext>
                </a:extLst>
              </a:tr>
              <a:tr h="1455356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Caso de Uso Ideal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Propósito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general,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aplicaciones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web,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base para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cualquier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AWS.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Lakes empresariales que utilizan intensivamente Synapse o Databricks.</a:t>
                      </a:r>
                    </a:p>
                  </a:txBody>
                  <a:tcPr marL="20374" marR="20374" marT="13583" marB="1358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Proyectos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análisis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BigQuery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entrenamiento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IA, y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aplicaciones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GKE.</a:t>
                      </a:r>
                    </a:p>
                  </a:txBody>
                  <a:tcPr marL="0" marR="0" marT="13583" marB="13583" anchor="b">
                    <a:lnL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4603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4CB1CC3-6B70-FF6F-FBA7-10B8413DF530}"/>
              </a:ext>
            </a:extLst>
          </p:cNvPr>
          <p:cNvSpPr txBox="1"/>
          <p:nvPr/>
        </p:nvSpPr>
        <p:spPr>
          <a:xfrm>
            <a:off x="16910050" y="10375646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https://comparecloud.in/</a:t>
            </a:r>
          </a:p>
        </p:txBody>
      </p:sp>
    </p:spTree>
    <p:extLst>
      <p:ext uri="{BB962C8B-B14F-4D97-AF65-F5344CB8AC3E}">
        <p14:creationId xmlns:p14="http://schemas.microsoft.com/office/powerpoint/2010/main" val="406680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10321</TotalTime>
  <Words>886</Words>
  <Application>Microsoft Macintosh PowerPoint</Application>
  <PresentationFormat>Custom</PresentationFormat>
  <Paragraphs>153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OTROS recursos pptx</dc:title>
  <cp:lastModifiedBy>Daniel Felipe Romero Bernal</cp:lastModifiedBy>
  <cp:revision>13</cp:revision>
  <dcterms:created xsi:type="dcterms:W3CDTF">2024-11-07T16:52:39Z</dcterms:created>
  <dcterms:modified xsi:type="dcterms:W3CDTF">2025-11-05T02:08:00Z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Adobe Illustrator 29.0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2024-11-07T00:00:00Z</vt:filetime>
  </property>
  <property fmtid="{D5CDD505-2E9C-101B-9397-08002B2CF9AE}" pid="6" name="Producer">
    <vt:lpwstr>Adobe PDF library 17.00</vt:lpwstr>
  </property>
</Properties>
</file>